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2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87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6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10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3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7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88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0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9" r:id="rId5"/>
    <p:sldLayoutId id="2147483689" r:id="rId6"/>
    <p:sldLayoutId id="2147483688" r:id="rId7"/>
    <p:sldLayoutId id="2147483687" r:id="rId8"/>
    <p:sldLayoutId id="2147483686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Sheep in bubbles">
            <a:extLst>
              <a:ext uri="{FF2B5EF4-FFF2-40B4-BE49-F238E27FC236}">
                <a16:creationId xmlns:a16="http://schemas.microsoft.com/office/drawing/2014/main" id="{775204E9-30E8-67EB-B44A-1B57C2138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3" b="1802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2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10CBE-F9E8-ABAF-C5E1-EDF8EBEF3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2123660"/>
          </a:xfrm>
        </p:spPr>
        <p:txBody>
          <a:bodyPr>
            <a:normAutofit/>
          </a:bodyPr>
          <a:lstStyle/>
          <a:p>
            <a:r>
              <a:rPr lang="en-GB" sz="3700" b="1">
                <a:solidFill>
                  <a:schemeClr val="tx1"/>
                </a:solidFill>
                <a:latin typeface="Baguet Script" panose="00000500000000000000" pitchFamily="2" charset="0"/>
              </a:rPr>
              <a:t>SentimentAnalysis </a:t>
            </a:r>
            <a:r>
              <a:rPr lang="en-GB" sz="3700" b="1" dirty="0">
                <a:solidFill>
                  <a:schemeClr val="tx1"/>
                </a:solidFill>
                <a:latin typeface="Baguet Script" panose="00000500000000000000" pitchFamily="2" charset="0"/>
              </a:rPr>
              <a:t>based on Random Forest Model</a:t>
            </a:r>
            <a:endParaRPr lang="de-DE" sz="3700" b="1" dirty="0">
              <a:solidFill>
                <a:schemeClr val="tx1"/>
              </a:solidFill>
              <a:latin typeface="Baguet Scrip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1E861-2ECC-A357-9140-1591F3EE16D2}"/>
              </a:ext>
            </a:extLst>
          </p:cNvPr>
          <p:cNvSpPr txBox="1"/>
          <p:nvPr/>
        </p:nvSpPr>
        <p:spPr>
          <a:xfrm>
            <a:off x="9891252" y="6154995"/>
            <a:ext cx="186812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rgbClr val="0070C0"/>
                </a:solidFill>
              </a:rPr>
              <a:t>Nikhil Chezian</a:t>
            </a:r>
            <a:endParaRPr lang="de-DE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57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AF41-9F05-96A2-7779-2D08D7A2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 (Analysis)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F5E991-FE97-BEFD-80EC-1E45357213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0793" y="2643866"/>
            <a:ext cx="4016088" cy="266723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F8646-542B-2980-AC04-27172872B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The accuracy obtained when the model is applied on the whole set at once.</a:t>
            </a:r>
          </a:p>
          <a:p>
            <a:r>
              <a:rPr lang="en-GB" dirty="0"/>
              <a:t>This can be attributed to the factors such as increased randomness of data, overfitting.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955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en to Use Thank You For Your Patience + 5 Alternatives - Fluent Support">
            <a:extLst>
              <a:ext uri="{FF2B5EF4-FFF2-40B4-BE49-F238E27FC236}">
                <a16:creationId xmlns:a16="http://schemas.microsoft.com/office/drawing/2014/main" id="{10D7F910-E734-2BBD-C709-EBDCC006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538"/>
            <a:ext cx="12192000" cy="63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0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5481-EA78-516D-498E-4B5D39E6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WHAT ??</a:t>
            </a:r>
            <a:endParaRPr lang="de-DE" dirty="0"/>
          </a:p>
        </p:txBody>
      </p:sp>
      <p:pic>
        <p:nvPicPr>
          <p:cNvPr id="4" name="Picture 2" descr="Sentiment Analysis Using Bidirectional Stacked LSTM - Analytics Vidhya">
            <a:extLst>
              <a:ext uri="{FF2B5EF4-FFF2-40B4-BE49-F238E27FC236}">
                <a16:creationId xmlns:a16="http://schemas.microsoft.com/office/drawing/2014/main" id="{FFD2F6D0-0833-DB2B-148A-BE2F1AEC1E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31" y="2142767"/>
            <a:ext cx="5130433" cy="3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FBFE22-83CB-D3FA-EB6E-F2F7B76C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94" y="1946085"/>
            <a:ext cx="5139776" cy="424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41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D4E6-9C87-31E2-E643-6110102D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/>
              <a:t>The WHY ??</a:t>
            </a:r>
            <a:endParaRPr lang="de-DE" sz="54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10F442-662D-15D3-7DD3-F9FED6EE60BB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r>
              <a:rPr lang="en-GB" dirty="0"/>
              <a:t>Applications of Sentiment Analysis</a:t>
            </a:r>
            <a:endParaRPr lang="de-D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860007-194D-C326-A33D-E6574E673F35}"/>
              </a:ext>
            </a:extLst>
          </p:cNvPr>
          <p:cNvSpPr/>
          <p:nvPr/>
        </p:nvSpPr>
        <p:spPr>
          <a:xfrm>
            <a:off x="651619" y="1289957"/>
            <a:ext cx="2563586" cy="5022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Product Improvement</a:t>
            </a:r>
            <a:endParaRPr lang="de-D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186EEB-4004-351A-AAF9-2DBCD4B99974}"/>
              </a:ext>
            </a:extLst>
          </p:cNvPr>
          <p:cNvSpPr/>
          <p:nvPr/>
        </p:nvSpPr>
        <p:spPr>
          <a:xfrm>
            <a:off x="656409" y="2460554"/>
            <a:ext cx="2563586" cy="5022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Political Analysis</a:t>
            </a:r>
            <a:endParaRPr lang="de-D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F32408-84D5-4E09-389D-000C1F6683B9}"/>
              </a:ext>
            </a:extLst>
          </p:cNvPr>
          <p:cNvSpPr/>
          <p:nvPr/>
        </p:nvSpPr>
        <p:spPr>
          <a:xfrm>
            <a:off x="4076699" y="1289956"/>
            <a:ext cx="2563586" cy="5022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Competitive analysis</a:t>
            </a:r>
            <a:endParaRPr lang="de-D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B59B8E-51A9-7ED4-E9BB-D4FEB93E5BFA}"/>
              </a:ext>
            </a:extLst>
          </p:cNvPr>
          <p:cNvSpPr/>
          <p:nvPr/>
        </p:nvSpPr>
        <p:spPr>
          <a:xfrm>
            <a:off x="651619" y="3662171"/>
            <a:ext cx="2563586" cy="5022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Academic Research</a:t>
            </a:r>
            <a:endParaRPr lang="de-DE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097D42-0265-3BE9-59B3-2B7427F2ED04}"/>
              </a:ext>
            </a:extLst>
          </p:cNvPr>
          <p:cNvSpPr/>
          <p:nvPr/>
        </p:nvSpPr>
        <p:spPr>
          <a:xfrm>
            <a:off x="651619" y="4922247"/>
            <a:ext cx="2563586" cy="5022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Healthcare</a:t>
            </a:r>
            <a:endParaRPr lang="de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01879E-BA3F-3A33-8E65-4EC2C34176B5}"/>
              </a:ext>
            </a:extLst>
          </p:cNvPr>
          <p:cNvSpPr/>
          <p:nvPr/>
        </p:nvSpPr>
        <p:spPr>
          <a:xfrm>
            <a:off x="4076699" y="2478027"/>
            <a:ext cx="2563586" cy="5022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Marketing Campaigns</a:t>
            </a:r>
            <a:endParaRPr lang="de-DE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0E66CE-B841-E58B-7257-23117C76D0AD}"/>
              </a:ext>
            </a:extLst>
          </p:cNvPr>
          <p:cNvSpPr/>
          <p:nvPr/>
        </p:nvSpPr>
        <p:spPr>
          <a:xfrm>
            <a:off x="4076699" y="3662170"/>
            <a:ext cx="2563586" cy="5022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Risk Management</a:t>
            </a:r>
            <a:endParaRPr lang="de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770F3C-4899-243A-0186-73938471B103}"/>
              </a:ext>
            </a:extLst>
          </p:cNvPr>
          <p:cNvSpPr/>
          <p:nvPr/>
        </p:nvSpPr>
        <p:spPr>
          <a:xfrm>
            <a:off x="4076699" y="4886813"/>
            <a:ext cx="2563586" cy="5022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Public Opinion Monitoring</a:t>
            </a:r>
            <a:endParaRPr lang="de-DE" dirty="0"/>
          </a:p>
        </p:txBody>
      </p:sp>
      <p:pic>
        <p:nvPicPr>
          <p:cNvPr id="1028" name="Picture 4" descr="Online AI Sentiment Analysis Software - Idiomatic">
            <a:extLst>
              <a:ext uri="{FF2B5EF4-FFF2-40B4-BE49-F238E27FC236}">
                <a16:creationId xmlns:a16="http://schemas.microsoft.com/office/drawing/2014/main" id="{BFF20EF9-FAFD-8AAF-5BC8-8DAC9549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3119409"/>
            <a:ext cx="3183641" cy="269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63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677B32-0757-BFF6-8313-C508ECD6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HOW ??</a:t>
            </a:r>
            <a:endParaRPr lang="de-DE" dirty="0"/>
          </a:p>
        </p:txBody>
      </p:sp>
      <p:pic>
        <p:nvPicPr>
          <p:cNvPr id="3074" name="Picture 2" descr="Which of The 3 Algorithms Models Should You Choose for Sentiment Analysis?  - iTech">
            <a:extLst>
              <a:ext uri="{FF2B5EF4-FFF2-40B4-BE49-F238E27FC236}">
                <a16:creationId xmlns:a16="http://schemas.microsoft.com/office/drawing/2014/main" id="{F7B21943-10FF-A2D0-252F-2A489C53C1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49" y="1788806"/>
            <a:ext cx="6355302" cy="424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20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718A7F23-236C-A34F-48BE-77225C53A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778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2B3F4-5EF0-EB95-DE5C-8C62E99B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GB" sz="4000"/>
              <a:t>Steps</a:t>
            </a:r>
            <a:endParaRPr lang="de-DE" sz="4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D1528-7AFA-7654-8D62-4B6FD7FE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GB" sz="1300" b="1">
                <a:latin typeface="Euphemia" panose="020F0502020204030204" pitchFamily="34" charset="0"/>
              </a:rPr>
              <a:t>Data Collection </a:t>
            </a:r>
            <a:r>
              <a:rPr lang="en-GB" sz="1300">
                <a:latin typeface="Euphemia" panose="020F0502020204030204" pitchFamily="34" charset="0"/>
              </a:rPr>
              <a:t>- T</a:t>
            </a:r>
            <a:r>
              <a:rPr lang="en-GB" sz="1300" b="0" i="0">
                <a:effectLst/>
                <a:latin typeface="Euphemia" panose="020F0502020204030204" pitchFamily="34" charset="0"/>
              </a:rPr>
              <a:t>ext data is gathered from various sources, such as social media, reviews, or surveys.</a:t>
            </a:r>
          </a:p>
          <a:p>
            <a:r>
              <a:rPr lang="en-GB" sz="1300" b="1">
                <a:latin typeface="Euphemia" panose="020B0503040102020104" pitchFamily="34" charset="0"/>
              </a:rPr>
              <a:t>Data Preprocessing </a:t>
            </a:r>
            <a:r>
              <a:rPr lang="en-GB" sz="1300">
                <a:latin typeface="Euphemia" panose="020B0503040102020104" pitchFamily="34" charset="0"/>
              </a:rPr>
              <a:t>- Clean and prepare the data by removing noise, special characters, and irrelevant information.</a:t>
            </a:r>
          </a:p>
          <a:p>
            <a:r>
              <a:rPr lang="en-GB" sz="1300" b="1">
                <a:latin typeface="Euphemia" panose="020B0503040102020104" pitchFamily="34" charset="0"/>
              </a:rPr>
              <a:t>Tokenization - </a:t>
            </a:r>
            <a:r>
              <a:rPr lang="en-GB" sz="1300">
                <a:latin typeface="Euphemia" panose="020B0503040102020104" pitchFamily="34" charset="0"/>
              </a:rPr>
              <a:t>Break down text into individual words or tokens.</a:t>
            </a:r>
          </a:p>
          <a:p>
            <a:r>
              <a:rPr lang="en-GB" sz="1300" b="1" err="1">
                <a:latin typeface="Euphemia" panose="020B0503040102020104" pitchFamily="34" charset="0"/>
              </a:rPr>
              <a:t>Stopword</a:t>
            </a:r>
            <a:r>
              <a:rPr lang="en-GB" sz="1300" b="1">
                <a:latin typeface="Euphemia" panose="020B0503040102020104" pitchFamily="34" charset="0"/>
              </a:rPr>
              <a:t> Removal - </a:t>
            </a:r>
            <a:r>
              <a:rPr lang="en-GB" sz="1300">
                <a:latin typeface="Euphemia" panose="020B0503040102020104" pitchFamily="34" charset="0"/>
              </a:rPr>
              <a:t>Eliminate common words like "and," "the," and "is" to focus on meaningful content.</a:t>
            </a:r>
          </a:p>
          <a:p>
            <a:r>
              <a:rPr lang="en-GB" sz="1300" b="1">
                <a:latin typeface="Euphemia" panose="020B0503040102020104" pitchFamily="34" charset="0"/>
              </a:rPr>
              <a:t>Text Normalization - </a:t>
            </a:r>
            <a:r>
              <a:rPr lang="en-GB" sz="1300">
                <a:latin typeface="Euphemia" panose="020B0503040102020104" pitchFamily="34" charset="0"/>
              </a:rPr>
              <a:t>Convert text to a consistent format, including lowercasing and lemmatization.</a:t>
            </a:r>
          </a:p>
          <a:p>
            <a:r>
              <a:rPr lang="en-GB" sz="1300" b="1">
                <a:latin typeface="Euphemia" panose="020B0503040102020104" pitchFamily="34" charset="0"/>
              </a:rPr>
              <a:t>Feature Extraction </a:t>
            </a:r>
            <a:r>
              <a:rPr lang="en-GB" sz="1300">
                <a:latin typeface="Euphemia" panose="020B0503040102020104" pitchFamily="34" charset="0"/>
              </a:rPr>
              <a:t>- Transform text into numerical features, like word frequency or TF-IDF scores.</a:t>
            </a:r>
          </a:p>
          <a:p>
            <a:endParaRPr lang="de-DE" sz="1300">
              <a:latin typeface="Euphemia" panose="020B05030401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9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E51454AF-1E11-C3C2-6EEF-ED103835E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" r="28130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89C79-531F-B6C6-F2D3-41A86EAF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GB" sz="4000" dirty="0"/>
              <a:t>Steps</a:t>
            </a:r>
            <a:endParaRPr lang="de-D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E3E-AD83-E4CC-6335-EBA5A4C3A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b="1" dirty="0">
                <a:latin typeface="Euphemia" panose="020B0503040102020104" pitchFamily="34" charset="0"/>
              </a:rPr>
              <a:t>Model Selection </a:t>
            </a:r>
            <a:r>
              <a:rPr lang="en-GB" dirty="0">
                <a:latin typeface="Euphemia" panose="020B0503040102020104" pitchFamily="34" charset="0"/>
              </a:rPr>
              <a:t>-  Choose an appropriate sentiment analysis model, such as machine learning or deep learning algorithms.</a:t>
            </a:r>
          </a:p>
          <a:p>
            <a:pPr>
              <a:lnSpc>
                <a:spcPct val="110000"/>
              </a:lnSpc>
            </a:pPr>
            <a:r>
              <a:rPr lang="en-GB" b="1" dirty="0">
                <a:latin typeface="Euphemia" panose="020B0503040102020104" pitchFamily="34" charset="0"/>
              </a:rPr>
              <a:t>Training</a:t>
            </a:r>
            <a:r>
              <a:rPr lang="en-GB" dirty="0">
                <a:latin typeface="Euphemia" panose="020B0503040102020104" pitchFamily="34" charset="0"/>
              </a:rPr>
              <a:t> - Train the selected model on </a:t>
            </a:r>
            <a:r>
              <a:rPr lang="en-GB" dirty="0" err="1">
                <a:latin typeface="Euphemia" panose="020B0503040102020104" pitchFamily="34" charset="0"/>
              </a:rPr>
              <a:t>labeled</a:t>
            </a:r>
            <a:r>
              <a:rPr lang="en-GB" dirty="0">
                <a:latin typeface="Euphemia" panose="020B0503040102020104" pitchFamily="34" charset="0"/>
              </a:rPr>
              <a:t> data with sentiment annotations.</a:t>
            </a:r>
          </a:p>
          <a:p>
            <a:pPr>
              <a:lnSpc>
                <a:spcPct val="110000"/>
              </a:lnSpc>
            </a:pPr>
            <a:r>
              <a:rPr lang="en-GB" b="1" dirty="0">
                <a:latin typeface="Euphemia" panose="020B0503040102020104" pitchFamily="34" charset="0"/>
              </a:rPr>
              <a:t>Testing and Validation - </a:t>
            </a:r>
            <a:r>
              <a:rPr lang="en-GB" dirty="0">
                <a:latin typeface="Euphemia" panose="020B0503040102020104" pitchFamily="34" charset="0"/>
              </a:rPr>
              <a:t>Evaluate the model's performance using a separate dataset to ensure accuracy.</a:t>
            </a:r>
          </a:p>
          <a:p>
            <a:pPr>
              <a:lnSpc>
                <a:spcPct val="110000"/>
              </a:lnSpc>
            </a:pPr>
            <a:r>
              <a:rPr lang="en-GB" b="1" dirty="0">
                <a:latin typeface="Euphemia" panose="020B0503040102020104" pitchFamily="34" charset="0"/>
              </a:rPr>
              <a:t>Sentiment Prediction </a:t>
            </a:r>
            <a:r>
              <a:rPr lang="en-GB" dirty="0">
                <a:latin typeface="Euphemia" panose="020B0503040102020104" pitchFamily="34" charset="0"/>
              </a:rPr>
              <a:t>- Apply the trained model to new, </a:t>
            </a:r>
            <a:r>
              <a:rPr lang="en-GB" dirty="0" err="1">
                <a:latin typeface="Euphemia" panose="020B0503040102020104" pitchFamily="34" charset="0"/>
              </a:rPr>
              <a:t>unlabeled</a:t>
            </a:r>
            <a:r>
              <a:rPr lang="en-GB" dirty="0">
                <a:latin typeface="Euphemia" panose="020B0503040102020104" pitchFamily="34" charset="0"/>
              </a:rPr>
              <a:t> data to classify sentiments.</a:t>
            </a:r>
          </a:p>
          <a:p>
            <a:pPr>
              <a:lnSpc>
                <a:spcPct val="110000"/>
              </a:lnSpc>
            </a:pPr>
            <a:r>
              <a:rPr lang="en-GB" b="1" dirty="0">
                <a:latin typeface="Euphemia" panose="020B0503040102020104" pitchFamily="34" charset="0"/>
              </a:rPr>
              <a:t>Results Interpretation </a:t>
            </a:r>
            <a:r>
              <a:rPr lang="en-GB" dirty="0">
                <a:latin typeface="Euphemia" panose="020B0503040102020104" pitchFamily="34" charset="0"/>
              </a:rPr>
              <a:t>- </a:t>
            </a:r>
            <a:r>
              <a:rPr lang="en-GB" dirty="0" err="1">
                <a:latin typeface="Euphemia" panose="020B0503040102020104" pitchFamily="34" charset="0"/>
              </a:rPr>
              <a:t>Analyze</a:t>
            </a:r>
            <a:r>
              <a:rPr lang="en-GB" dirty="0">
                <a:latin typeface="Euphemia" panose="020B0503040102020104" pitchFamily="34" charset="0"/>
              </a:rPr>
              <a:t> the sentiment predictions to gain insights into the data.</a:t>
            </a:r>
          </a:p>
          <a:p>
            <a:pPr>
              <a:lnSpc>
                <a:spcPct val="110000"/>
              </a:lnSpc>
            </a:pPr>
            <a:r>
              <a:rPr lang="en-GB" b="1" dirty="0">
                <a:latin typeface="Euphemia" panose="020B0503040102020104" pitchFamily="34" charset="0"/>
              </a:rPr>
              <a:t>Visualization - </a:t>
            </a:r>
            <a:r>
              <a:rPr lang="en-GB" dirty="0">
                <a:latin typeface="Euphemia" panose="020B0503040102020104" pitchFamily="34" charset="0"/>
              </a:rPr>
              <a:t>Present the sentiment analysis results using visualizations like charts or graphs.</a:t>
            </a:r>
            <a:endParaRPr lang="de-DE" dirty="0">
              <a:latin typeface="Euphemia" panose="020B05030401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3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F8DF-AE59-6CAD-3083-4A09A26E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Random Forest</a:t>
            </a:r>
            <a:endParaRPr lang="de-DE" dirty="0"/>
          </a:p>
        </p:txBody>
      </p:sp>
      <p:pic>
        <p:nvPicPr>
          <p:cNvPr id="4100" name="Picture 4" descr="What You Should Know Before Visiting the Black Forest in Germany">
            <a:extLst>
              <a:ext uri="{FF2B5EF4-FFF2-40B4-BE49-F238E27FC236}">
                <a16:creationId xmlns:a16="http://schemas.microsoft.com/office/drawing/2014/main" id="{2D3FB537-ED86-179C-BA09-1F0BCA794F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95" y="2093499"/>
            <a:ext cx="5166010" cy="3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7BE3C-1BB2-FB47-AB85-E7B94D49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60" y="2093499"/>
            <a:ext cx="5132917" cy="3849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F21C6-3D5F-F297-4E5F-D32238C90347}"/>
              </a:ext>
            </a:extLst>
          </p:cNvPr>
          <p:cNvSpPr txBox="1"/>
          <p:nvPr/>
        </p:nvSpPr>
        <p:spPr>
          <a:xfrm>
            <a:off x="5959537" y="383367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0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5F87-B4B9-15F6-DD91-D3B0CA876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Haha,  well, it is a classifier Model in Machine Learning</a:t>
            </a:r>
            <a:endParaRPr lang="de-DE" dirty="0"/>
          </a:p>
        </p:txBody>
      </p:sp>
      <p:pic>
        <p:nvPicPr>
          <p:cNvPr id="5122" name="Picture 2" descr="Guide to Random Forest Classification and Regression Algorithms">
            <a:extLst>
              <a:ext uri="{FF2B5EF4-FFF2-40B4-BE49-F238E27FC236}">
                <a16:creationId xmlns:a16="http://schemas.microsoft.com/office/drawing/2014/main" id="{B5D2234D-6F18-02B0-8904-6F9B5FC3D2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71" y="2103438"/>
            <a:ext cx="6414258" cy="3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68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9883-42A4-36C6-65CF-1B3A7966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 (Analysis)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11CD9-A0F3-4EE2-B588-58C2584E2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Subset of the Dataset</a:t>
            </a:r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1E4924-A718-FF12-7985-93825AD8AB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Complete Dataset</a:t>
            </a:r>
            <a:endParaRPr lang="de-DE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062F06-5545-E7E2-F22E-78CF46345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56941"/>
          <a:stretch/>
        </p:blipFill>
        <p:spPr>
          <a:xfrm>
            <a:off x="1285701" y="2565112"/>
            <a:ext cx="3456000" cy="3185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C4F6F-6F7B-8332-CC1C-234772E8E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63679"/>
          <a:stretch/>
        </p:blipFill>
        <p:spPr>
          <a:xfrm>
            <a:off x="6645127" y="2565111"/>
            <a:ext cx="4104282" cy="31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80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3141"/>
      </a:dk2>
      <a:lt2>
        <a:srgbClr val="E2E4E8"/>
      </a:lt2>
      <a:accent1>
        <a:srgbClr val="B39E7C"/>
      </a:accent1>
      <a:accent2>
        <a:srgbClr val="BA8B7F"/>
      </a:accent2>
      <a:accent3>
        <a:srgbClr val="C4929D"/>
      </a:accent3>
      <a:accent4>
        <a:srgbClr val="BA7FA4"/>
      </a:accent4>
      <a:accent5>
        <a:srgbClr val="C292C4"/>
      </a:accent5>
      <a:accent6>
        <a:srgbClr val="9F7FBA"/>
      </a:accent6>
      <a:hlink>
        <a:srgbClr val="6983AE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296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Baguet Script</vt:lpstr>
      <vt:lpstr>Euphemia</vt:lpstr>
      <vt:lpstr>Garamond</vt:lpstr>
      <vt:lpstr>Georgia Pro</vt:lpstr>
      <vt:lpstr>Georgia Pro Cond Black</vt:lpstr>
      <vt:lpstr>SavonVTI</vt:lpstr>
      <vt:lpstr>SentimentAnalysis based on Random Forest Model</vt:lpstr>
      <vt:lpstr>The WHAT ??</vt:lpstr>
      <vt:lpstr>The WHY ??</vt:lpstr>
      <vt:lpstr>The HOW ??</vt:lpstr>
      <vt:lpstr>Steps</vt:lpstr>
      <vt:lpstr>Steps</vt:lpstr>
      <vt:lpstr>Random Forest</vt:lpstr>
      <vt:lpstr>Haha,  well, it is a classifier Model in Machine Learning</vt:lpstr>
      <vt:lpstr>Output (Analysis)</vt:lpstr>
      <vt:lpstr>Output (Analysis)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SentimentAnalysis based on Random Forest Model</dc:title>
  <dc:creator>Nikhil Chezian</dc:creator>
  <cp:lastModifiedBy>Nikhil Chezian</cp:lastModifiedBy>
  <cp:revision>6</cp:revision>
  <dcterms:created xsi:type="dcterms:W3CDTF">2023-09-29T09:22:54Z</dcterms:created>
  <dcterms:modified xsi:type="dcterms:W3CDTF">2024-03-03T16:04:37Z</dcterms:modified>
</cp:coreProperties>
</file>